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58" r:id="rId3"/>
    <p:sldId id="259" r:id="rId4"/>
    <p:sldId id="263" r:id="rId5"/>
    <p:sldId id="316" r:id="rId6"/>
    <p:sldId id="264" r:id="rId7"/>
    <p:sldId id="321" r:id="rId8"/>
    <p:sldId id="322" r:id="rId9"/>
    <p:sldId id="265" r:id="rId10"/>
    <p:sldId id="317" r:id="rId11"/>
    <p:sldId id="318" r:id="rId12"/>
    <p:sldId id="319" r:id="rId13"/>
    <p:sldId id="320" r:id="rId14"/>
    <p:sldId id="268" r:id="rId15"/>
    <p:sldId id="269" r:id="rId16"/>
    <p:sldId id="307" r:id="rId17"/>
    <p:sldId id="308" r:id="rId18"/>
    <p:sldId id="274" r:id="rId19"/>
    <p:sldId id="309" r:id="rId20"/>
    <p:sldId id="323" r:id="rId21"/>
    <p:sldId id="324" r:id="rId22"/>
    <p:sldId id="325" r:id="rId23"/>
    <p:sldId id="278" r:id="rId24"/>
    <p:sldId id="311" r:id="rId25"/>
    <p:sldId id="312" r:id="rId26"/>
    <p:sldId id="279" r:id="rId27"/>
    <p:sldId id="280" r:id="rId28"/>
    <p:sldId id="282" r:id="rId29"/>
    <p:sldId id="283" r:id="rId30"/>
    <p:sldId id="286" r:id="rId31"/>
    <p:sldId id="287" r:id="rId32"/>
    <p:sldId id="288" r:id="rId33"/>
    <p:sldId id="289" r:id="rId34"/>
    <p:sldId id="290" r:id="rId35"/>
    <p:sldId id="291" r:id="rId36"/>
    <p:sldId id="313" r:id="rId37"/>
    <p:sldId id="294" r:id="rId38"/>
    <p:sldId id="314" r:id="rId39"/>
    <p:sldId id="315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6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66F4E-0D77-47BE-8F21-8966A49A075C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7E6E8-6387-4C23-8E98-EAF358D058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494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C950D-199C-4354-9871-869EBA14F97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6654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7E6E8-6387-4C23-8E98-EAF358D058B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245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7E6E8-6387-4C23-8E98-EAF358D058B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97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9655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098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0302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447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322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5956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9544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7864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217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996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6791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FF4F3-5A16-43B9-836A-60359C14D53F}" type="datetimeFigureOut">
              <a:rPr lang="en-US" smtClean="0"/>
              <a:pPr/>
              <a:t>7/13/2020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EDD1F-08A3-4D2C-B8C1-29D02D5C1C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61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todate.com/external-redirect.do?target_url=http://www.cdc.gov/coronavirus/2019-ncov/daily-life-coping/animals.html&amp;token=cDYeQM1aakavkeTkY0rk9HucQHX7P9Bg8KnWX4E7zVvc8QgqaB/AyKGAbbCrWO3wPSAK/c4V85IxL2BoqiEwRGqyOxjbF2iU8q4Vi1koNlg=&amp;TOPIC_ID=126981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Committee_on_Taxonomy_of_Viruses" TargetMode="External"/><Relationship Id="rId2" Type="http://schemas.openxmlformats.org/officeDocument/2006/relationships/hyperlink" Target="https://en.wikipedia.org/wiki/World_Health_Organizatio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:\Users\Ali\Desktop\in the name of god_(2)(800x600)_www.farapicture.blogf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50"/>
          <a:stretch/>
        </p:blipFill>
        <p:spPr bwMode="auto">
          <a:xfrm>
            <a:off x="-5426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0673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 descr="C:\Users\Ali\Desktop\china-coronavirus-contain-promo-1580431440996-facebookJumbo-v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11729"/>
            <a:ext cx="8229600" cy="43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4306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C:\Users\Ali\Desktop\20641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15" b="9955"/>
          <a:stretch/>
        </p:blipFill>
        <p:spPr bwMode="auto">
          <a:xfrm>
            <a:off x="755576" y="46758"/>
            <a:ext cx="7297043" cy="667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3303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97" t="38314" r="39271" b="18766"/>
          <a:stretch/>
        </p:blipFill>
        <p:spPr bwMode="auto">
          <a:xfrm>
            <a:off x="1331640" y="263046"/>
            <a:ext cx="6048672" cy="659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21986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15" t="19163" r="36816" b="19011"/>
          <a:stretch/>
        </p:blipFill>
        <p:spPr bwMode="auto">
          <a:xfrm>
            <a:off x="1" y="34911"/>
            <a:ext cx="9451572" cy="634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9736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Ali\Desktop\463505965_4468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9812"/>
            <a:ext cx="8424936" cy="663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0118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C:\Users\Ali\Desktop\464015335_4907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433"/>
            <a:ext cx="5400600" cy="700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4059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6" t="32749" r="24534" b="29125"/>
          <a:stretch/>
        </p:blipFill>
        <p:spPr bwMode="auto">
          <a:xfrm>
            <a:off x="-223843" y="1124744"/>
            <a:ext cx="9223820" cy="368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/>
          <p:nvPr/>
        </p:nvSpPr>
        <p:spPr>
          <a:xfrm>
            <a:off x="2694570" y="2060848"/>
            <a:ext cx="1440160" cy="504056"/>
          </a:xfrm>
          <a:prstGeom prst="donut">
            <a:avLst>
              <a:gd name="adj" fmla="val 0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>
            <a:off x="6228184" y="2102472"/>
            <a:ext cx="1440160" cy="462432"/>
          </a:xfrm>
          <a:prstGeom prst="donut">
            <a:avLst>
              <a:gd name="adj" fmla="val 0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566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59" t="15804" r="17572" b="7292"/>
          <a:stretch/>
        </p:blipFill>
        <p:spPr bwMode="auto">
          <a:xfrm>
            <a:off x="-9547" y="0"/>
            <a:ext cx="9495231" cy="594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99855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02" t="9861" r="6374" b="5477"/>
          <a:stretch/>
        </p:blipFill>
        <p:spPr bwMode="auto">
          <a:xfrm>
            <a:off x="1043608" y="0"/>
            <a:ext cx="5879706" cy="721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5966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93" t="34052" r="23797" b="32958"/>
          <a:stretch/>
        </p:blipFill>
        <p:spPr bwMode="auto">
          <a:xfrm>
            <a:off x="-205085" y="1916832"/>
            <a:ext cx="927845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08" t="79860" r="18806" b="13542"/>
          <a:stretch/>
        </p:blipFill>
        <p:spPr bwMode="auto">
          <a:xfrm>
            <a:off x="611560" y="1772816"/>
            <a:ext cx="8352928" cy="51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nut 5"/>
          <p:cNvSpPr/>
          <p:nvPr/>
        </p:nvSpPr>
        <p:spPr>
          <a:xfrm>
            <a:off x="2123728" y="2324754"/>
            <a:ext cx="1080120" cy="252028"/>
          </a:xfrm>
          <a:prstGeom prst="donut">
            <a:avLst>
              <a:gd name="adj" fmla="val 0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>
            <a:off x="4525164" y="2324753"/>
            <a:ext cx="1008112" cy="252028"/>
          </a:xfrm>
          <a:prstGeom prst="donut">
            <a:avLst>
              <a:gd name="adj" fmla="val 0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446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medicine\مباحث علمی\coronavirus\corona virus\imagesv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354"/>
          <a:stretch/>
        </p:blipFill>
        <p:spPr bwMode="auto">
          <a:xfrm>
            <a:off x="251520" y="1340768"/>
            <a:ext cx="8436583" cy="457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6137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li\Desktop\Screenshot_20200711-013405_WhatsApp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6" t="20735" r="11435" b="21141"/>
          <a:stretch/>
        </p:blipFill>
        <p:spPr bwMode="auto">
          <a:xfrm rot="5400000">
            <a:off x="1142999" y="-11430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6622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Ali\Desktop\Screenshot_20200711-013818_WhatsApp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60" t="21555" r="2887" b="20999"/>
          <a:stretch/>
        </p:blipFill>
        <p:spPr bwMode="auto">
          <a:xfrm rot="5400000">
            <a:off x="1620259" y="-996226"/>
            <a:ext cx="5975490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347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Ali\Desktop\Screenshot_20200711-013731_WhatsApp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88" t="20706" r="2886" b="20019"/>
          <a:stretch/>
        </p:blipFill>
        <p:spPr bwMode="auto">
          <a:xfrm rot="5400000">
            <a:off x="1221235" y="-1186516"/>
            <a:ext cx="6857999" cy="923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1780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Transmission</a:t>
            </a:r>
            <a:br>
              <a:rPr lang="en-US" sz="5400" b="1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</a:b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person to person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89991" y="2162330"/>
            <a:ext cx="177452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600" dirty="0"/>
              <a:t>Droplets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24432" y="1656139"/>
            <a:ext cx="130522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/>
              <a:t>Direct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3224432" y="2642350"/>
            <a:ext cx="130522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/>
              <a:t>Indirect</a:t>
            </a:r>
          </a:p>
        </p:txBody>
      </p:sp>
      <p:sp>
        <p:nvSpPr>
          <p:cNvPr id="7" name="Rectangle 6"/>
          <p:cNvSpPr/>
          <p:nvPr/>
        </p:nvSpPr>
        <p:spPr>
          <a:xfrm>
            <a:off x="4788024" y="1733083"/>
            <a:ext cx="233281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/>
              <a:t>coughs, sneezes,  talks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22552" y="2763820"/>
            <a:ext cx="18002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infected surface</a:t>
            </a:r>
          </a:p>
        </p:txBody>
      </p:sp>
      <p:sp>
        <p:nvSpPr>
          <p:cNvPr id="9" name="Rectangle 8"/>
          <p:cNvSpPr/>
          <p:nvPr/>
        </p:nvSpPr>
        <p:spPr>
          <a:xfrm>
            <a:off x="7207367" y="2474517"/>
            <a:ext cx="8643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Eyes</a:t>
            </a:r>
          </a:p>
          <a:p>
            <a:pPr algn="ctr"/>
            <a:r>
              <a:rPr lang="en-US" dirty="0"/>
              <a:t>nose </a:t>
            </a:r>
          </a:p>
          <a:p>
            <a:pPr algn="ctr"/>
            <a:r>
              <a:rPr lang="en-US" dirty="0"/>
              <a:t> mouth</a:t>
            </a:r>
          </a:p>
        </p:txBody>
      </p:sp>
      <p:sp>
        <p:nvSpPr>
          <p:cNvPr id="10" name="Donut 9"/>
          <p:cNvSpPr/>
          <p:nvPr/>
        </p:nvSpPr>
        <p:spPr>
          <a:xfrm>
            <a:off x="7106674" y="2502095"/>
            <a:ext cx="1065726" cy="1032785"/>
          </a:xfrm>
          <a:prstGeom prst="donut">
            <a:avLst>
              <a:gd name="adj" fmla="val 0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97579" y="1744213"/>
            <a:ext cx="13482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six feet (2 meters).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516821" y="2535220"/>
            <a:ext cx="478307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2516820" y="2148499"/>
            <a:ext cx="478308" cy="3090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81061" y="4736674"/>
            <a:ext cx="1835759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600" dirty="0"/>
              <a:t>Airborne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580707" y="3397846"/>
            <a:ext cx="3643435" cy="33140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•</a:t>
            </a:r>
            <a:r>
              <a:rPr lang="en-US" sz="1600" dirty="0"/>
              <a:t>Bronchoscopy </a:t>
            </a:r>
          </a:p>
          <a:p>
            <a:r>
              <a:rPr lang="en-US" sz="1600" dirty="0"/>
              <a:t>•Cardiopulmonary resuscitation</a:t>
            </a:r>
          </a:p>
          <a:p>
            <a:r>
              <a:rPr lang="en-US" sz="1600" dirty="0"/>
              <a:t>•Colonoscopy</a:t>
            </a:r>
          </a:p>
          <a:p>
            <a:r>
              <a:rPr lang="en-US" sz="1600" dirty="0"/>
              <a:t>•Filter changes on the ventilator</a:t>
            </a:r>
          </a:p>
          <a:p>
            <a:r>
              <a:rPr lang="en-US" sz="1600" dirty="0"/>
              <a:t>•High-flow oxygen</a:t>
            </a:r>
          </a:p>
          <a:p>
            <a:r>
              <a:rPr lang="en-US" sz="1600" dirty="0"/>
              <a:t>•Manual ventilation before intubation</a:t>
            </a:r>
          </a:p>
          <a:p>
            <a:r>
              <a:rPr lang="en-US" sz="1600" dirty="0"/>
              <a:t>•Nasal endoscopy</a:t>
            </a:r>
          </a:p>
          <a:p>
            <a:r>
              <a:rPr lang="en-US" sz="1600" dirty="0"/>
              <a:t>•Noninvasive ventilation</a:t>
            </a:r>
          </a:p>
          <a:p>
            <a:r>
              <a:rPr lang="en-US" sz="1600" dirty="0"/>
              <a:t>•Open suctioning of airways</a:t>
            </a:r>
          </a:p>
          <a:p>
            <a:r>
              <a:rPr lang="en-US" sz="1600" dirty="0"/>
              <a:t>•Tracheal intubation and </a:t>
            </a:r>
            <a:r>
              <a:rPr lang="en-US" sz="1600" dirty="0" err="1"/>
              <a:t>extubation</a:t>
            </a:r>
            <a:endParaRPr lang="en-US" sz="1600" dirty="0"/>
          </a:p>
          <a:p>
            <a:r>
              <a:rPr lang="en-US" sz="1600" dirty="0"/>
              <a:t>•Tracheotomy</a:t>
            </a:r>
          </a:p>
          <a:p>
            <a:r>
              <a:rPr lang="en-US" sz="1600" dirty="0"/>
              <a:t>•Upper endoscopy (including TEE)</a:t>
            </a:r>
          </a:p>
          <a:p>
            <a:r>
              <a:rPr lang="en-US" sz="1600" dirty="0"/>
              <a:t>•Swallowing evaluation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582761" y="5073327"/>
            <a:ext cx="82473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63791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61" t="21095" r="15477" b="15097"/>
          <a:stretch/>
        </p:blipFill>
        <p:spPr bwMode="auto">
          <a:xfrm>
            <a:off x="-23529" y="1052736"/>
            <a:ext cx="9298197" cy="47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51105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C:\Users\Ali\Desktop\200409PIAaer_z03.5e8cf8b6070ef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299771" cy="60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4568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Transmission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9512" y="191683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SARS-CoV-2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has been </a:t>
            </a:r>
            <a:r>
              <a:rPr lang="en-US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detected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4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non-respiratory specimens</a:t>
            </a:r>
          </a:p>
        </p:txBody>
      </p:sp>
      <p:sp>
        <p:nvSpPr>
          <p:cNvPr id="5" name="Rectangle 4"/>
          <p:cNvSpPr/>
          <p:nvPr/>
        </p:nvSpPr>
        <p:spPr>
          <a:xfrm>
            <a:off x="2906271" y="2708920"/>
            <a:ext cx="3004349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Stool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blood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ocular secretions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semen</a:t>
            </a:r>
          </a:p>
        </p:txBody>
      </p:sp>
      <p:sp>
        <p:nvSpPr>
          <p:cNvPr id="6" name="Rectangle 5"/>
          <p:cNvSpPr/>
          <p:nvPr/>
        </p:nvSpPr>
        <p:spPr>
          <a:xfrm>
            <a:off x="1979712" y="4918450"/>
            <a:ext cx="5290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but the role of these sites in transmission is </a:t>
            </a:r>
            <a:r>
              <a:rPr lang="en-US" b="1" dirty="0"/>
              <a:t>uncertain</a:t>
            </a:r>
          </a:p>
        </p:txBody>
      </p:sp>
    </p:spTree>
    <p:extLst>
      <p:ext uri="{BB962C8B-B14F-4D97-AF65-F5344CB8AC3E}">
        <p14:creationId xmlns:p14="http://schemas.microsoft.com/office/powerpoint/2010/main" xmlns="" val="726196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C:\Users\Ali\Desktop\lecturio-coronavirus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46" y="188640"/>
            <a:ext cx="9024154" cy="579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4505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 descr="C:\Users\Ali\Desktop\istockphoto-1215193828-1024x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922" y="620688"/>
            <a:ext cx="9113812" cy="462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2951" y="555191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Duration of viral persistence on surfaces also likely depends on the ambient </a:t>
            </a:r>
            <a:r>
              <a:rPr lang="en-US" b="1" dirty="0"/>
              <a:t>temperature</a:t>
            </a:r>
            <a:r>
              <a:rPr lang="en-US" dirty="0"/>
              <a:t>, relative </a:t>
            </a:r>
            <a:r>
              <a:rPr lang="en-US" b="1" dirty="0"/>
              <a:t>humidity</a:t>
            </a:r>
            <a:r>
              <a:rPr lang="en-US" dirty="0"/>
              <a:t>, and the size of the initial </a:t>
            </a:r>
            <a:r>
              <a:rPr lang="en-US" b="1" dirty="0"/>
              <a:t>inoculum </a:t>
            </a:r>
          </a:p>
        </p:txBody>
      </p:sp>
    </p:spTree>
    <p:extLst>
      <p:ext uri="{BB962C8B-B14F-4D97-AF65-F5344CB8AC3E}">
        <p14:creationId xmlns:p14="http://schemas.microsoft.com/office/powerpoint/2010/main" xmlns="" val="1482917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400600" cy="755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1519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55"/>
            <a:ext cx="6768752" cy="685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49073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C:\Users\Ali\Desktop\FAQs_11_12_surfaces_Notext_r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24558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Viral RNA shedding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056658" y="1429029"/>
            <a:ext cx="444326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The duration of viral RNA shedding is variable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80187" y="1976475"/>
            <a:ext cx="28823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Depend on severity of illness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80187" y="2614704"/>
            <a:ext cx="55369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Asymptomatic</a:t>
            </a:r>
            <a:r>
              <a:rPr lang="en-US" dirty="0"/>
              <a:t> infection ………………….  the </a:t>
            </a:r>
            <a:r>
              <a:rPr lang="en-US" b="1" dirty="0"/>
              <a:t>first</a:t>
            </a:r>
            <a:r>
              <a:rPr lang="en-US" dirty="0"/>
              <a:t> week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80187" y="3094924"/>
            <a:ext cx="715599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Mild</a:t>
            </a:r>
            <a:r>
              <a:rPr lang="en-US" dirty="0"/>
              <a:t> illness  ……………………………………. </a:t>
            </a:r>
            <a:r>
              <a:rPr lang="en-US" b="1" dirty="0"/>
              <a:t>10 days </a:t>
            </a:r>
            <a:r>
              <a:rPr lang="en-US" dirty="0"/>
              <a:t>after the onset of symptoms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4273" y="3563409"/>
            <a:ext cx="696395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Severe</a:t>
            </a:r>
            <a:r>
              <a:rPr lang="en-US" dirty="0"/>
              <a:t> illness …………………………...........</a:t>
            </a:r>
            <a:r>
              <a:rPr lang="en-US" b="1" dirty="0"/>
              <a:t>for longer</a:t>
            </a:r>
            <a:r>
              <a:rPr lang="en-US" dirty="0"/>
              <a:t> in patients with</a:t>
            </a:r>
          </a:p>
        </p:txBody>
      </p:sp>
      <p:sp>
        <p:nvSpPr>
          <p:cNvPr id="9" name="Rectangle 8"/>
          <p:cNvSpPr/>
          <p:nvPr/>
        </p:nvSpPr>
        <p:spPr>
          <a:xfrm>
            <a:off x="1056658" y="5951033"/>
            <a:ext cx="770787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In another study</a:t>
            </a:r>
          </a:p>
          <a:p>
            <a:r>
              <a:rPr lang="en-US" b="1" dirty="0"/>
              <a:t>mild to moderate </a:t>
            </a:r>
            <a:r>
              <a:rPr lang="en-US" dirty="0"/>
              <a:t>illness …………………… </a:t>
            </a:r>
            <a:r>
              <a:rPr lang="en-US" b="1" dirty="0"/>
              <a:t>24 days</a:t>
            </a:r>
            <a:r>
              <a:rPr lang="en-US" dirty="0"/>
              <a:t>, and the longest was </a:t>
            </a:r>
            <a:r>
              <a:rPr lang="en-US" b="1" dirty="0"/>
              <a:t>42 days</a:t>
            </a:r>
          </a:p>
        </p:txBody>
      </p:sp>
    </p:spTree>
    <p:extLst>
      <p:ext uri="{BB962C8B-B14F-4D97-AF65-F5344CB8AC3E}">
        <p14:creationId xmlns:p14="http://schemas.microsoft.com/office/powerpoint/2010/main" xmlns="" val="32923354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 of infectiousness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98206" y="1340768"/>
            <a:ext cx="824440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How long a person remains infectious is also </a:t>
            </a:r>
            <a:r>
              <a:rPr lang="en-US" sz="2800" b="1" dirty="0"/>
              <a:t>uncertain </a:t>
            </a:r>
          </a:p>
        </p:txBody>
      </p:sp>
      <p:sp>
        <p:nvSpPr>
          <p:cNvPr id="5" name="Rectangle 4"/>
          <p:cNvSpPr/>
          <p:nvPr/>
        </p:nvSpPr>
        <p:spPr>
          <a:xfrm>
            <a:off x="475297" y="2852936"/>
            <a:ext cx="8057143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/>
              <a:t>prolonged viral </a:t>
            </a:r>
            <a:r>
              <a:rPr lang="en-US" sz="2400" b="1" i="1" dirty="0">
                <a:solidFill>
                  <a:srgbClr val="FF0000"/>
                </a:solidFill>
              </a:rPr>
              <a:t>RNA shedding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after symptom resolution</a:t>
            </a:r>
          </a:p>
          <a:p>
            <a:pPr algn="ctr"/>
            <a:r>
              <a:rPr lang="en-US" sz="2400" b="1" dirty="0"/>
              <a:t> is not clearly</a:t>
            </a:r>
          </a:p>
          <a:p>
            <a:pPr algn="ctr"/>
            <a:r>
              <a:rPr lang="en-US" sz="2400" dirty="0"/>
              <a:t> associated with prolonged </a:t>
            </a:r>
            <a:r>
              <a:rPr lang="en-US" sz="2400" b="1" i="1" dirty="0">
                <a:solidFill>
                  <a:srgbClr val="FF0000"/>
                </a:solidFill>
              </a:rPr>
              <a:t>infectiousness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34504" y="4463850"/>
            <a:ext cx="91312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There may be a threshold of viral RNA level below  </a:t>
            </a:r>
            <a:r>
              <a:rPr lang="en-US" sz="2400" b="1" dirty="0"/>
              <a:t>10</a:t>
            </a:r>
            <a:r>
              <a:rPr lang="en-US" sz="2400" b="1" baseline="30000" dirty="0"/>
              <a:t>6</a:t>
            </a:r>
            <a:r>
              <a:rPr lang="en-US" b="1" dirty="0"/>
              <a:t> </a:t>
            </a:r>
            <a:r>
              <a:rPr lang="en-US" dirty="0"/>
              <a:t>copies/mL</a:t>
            </a:r>
            <a:r>
              <a:rPr lang="en-US" b="1" dirty="0"/>
              <a:t> </a:t>
            </a:r>
            <a:r>
              <a:rPr lang="en-US" dirty="0"/>
              <a:t>which infectivity is unlikely</a:t>
            </a:r>
          </a:p>
        </p:txBody>
      </p:sp>
      <p:sp>
        <p:nvSpPr>
          <p:cNvPr id="7" name="Rectangle 6"/>
          <p:cNvSpPr/>
          <p:nvPr/>
        </p:nvSpPr>
        <p:spPr>
          <a:xfrm>
            <a:off x="443170" y="5246328"/>
            <a:ext cx="802360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 Infectious virus was only detected on  viral RNA (RT-PCR positive at </a:t>
            </a:r>
            <a:r>
              <a:rPr lang="en-US" sz="2400" b="1" dirty="0"/>
              <a:t>Ct &lt;24</a:t>
            </a:r>
            <a:r>
              <a:rPr lang="en-US" dirty="0"/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429223" y="2171314"/>
            <a:ext cx="818282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Infectiousness started </a:t>
            </a:r>
            <a:r>
              <a:rPr lang="en-US" sz="2800" b="1" dirty="0"/>
              <a:t>2</a:t>
            </a:r>
            <a:r>
              <a:rPr lang="en-US" sz="2400" b="1" dirty="0"/>
              <a:t>  </a:t>
            </a:r>
            <a:r>
              <a:rPr lang="en-US" sz="2000" dirty="0"/>
              <a:t>days</a:t>
            </a:r>
            <a:r>
              <a:rPr lang="en-US" sz="2400" b="1" dirty="0"/>
              <a:t> </a:t>
            </a:r>
            <a:r>
              <a:rPr lang="en-US" dirty="0"/>
              <a:t>prior to symptom onset, and declined within </a:t>
            </a:r>
            <a:r>
              <a:rPr lang="en-US" sz="2800" b="1" dirty="0"/>
              <a:t>7</a:t>
            </a:r>
            <a:r>
              <a:rPr lang="en-US" b="1" dirty="0"/>
              <a:t> </a:t>
            </a:r>
            <a:r>
              <a:rPr lang="en-US" dirty="0"/>
              <a:t>days</a:t>
            </a:r>
          </a:p>
        </p:txBody>
      </p:sp>
    </p:spTree>
    <p:extLst>
      <p:ext uri="{BB962C8B-B14F-4D97-AF65-F5344CB8AC3E}">
        <p14:creationId xmlns:p14="http://schemas.microsoft.com/office/powerpoint/2010/main" xmlns="" val="29308690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 of infectiousness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043608" y="1556792"/>
            <a:ext cx="57419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CDC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2060848"/>
            <a:ext cx="7200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by </a:t>
            </a:r>
            <a:r>
              <a:rPr lang="en-US" b="1" dirty="0"/>
              <a:t>3 days </a:t>
            </a:r>
            <a:r>
              <a:rPr lang="en-US" dirty="0"/>
              <a:t>after recovery, the RNA concentrations are generally at or below the levels at which replication-competent virus can be reliably isolated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7624" y="2996952"/>
            <a:ext cx="72008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Additionally, isolation of </a:t>
            </a:r>
            <a:r>
              <a:rPr lang="en-US" b="1" dirty="0"/>
              <a:t>infectious virus </a:t>
            </a:r>
            <a:r>
              <a:rPr lang="en-US" dirty="0"/>
              <a:t>from upper respiratory specimens more than </a:t>
            </a:r>
            <a:r>
              <a:rPr lang="en-US" b="1" dirty="0"/>
              <a:t> 9  days </a:t>
            </a:r>
            <a:r>
              <a:rPr lang="en-US" dirty="0"/>
              <a:t>after illness onset has rarely been documented in patients whose symptoms have resolved </a:t>
            </a:r>
          </a:p>
        </p:txBody>
      </p:sp>
      <p:sp>
        <p:nvSpPr>
          <p:cNvPr id="7" name="Rectangle 6"/>
          <p:cNvSpPr/>
          <p:nvPr/>
        </p:nvSpPr>
        <p:spPr>
          <a:xfrm>
            <a:off x="1176624" y="4233453"/>
            <a:ext cx="721179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Infectious virus has also not been isolated from respiratory specimens of patients who have a </a:t>
            </a:r>
            <a:r>
              <a:rPr lang="en-US" b="1" dirty="0"/>
              <a:t>repeat positive RNA </a:t>
            </a:r>
            <a:r>
              <a:rPr lang="en-US" dirty="0"/>
              <a:t>test following </a:t>
            </a:r>
            <a:r>
              <a:rPr lang="en-US" b="1" dirty="0"/>
              <a:t>clinical improvement</a:t>
            </a:r>
            <a:r>
              <a:rPr lang="en-US" dirty="0"/>
              <a:t> and </a:t>
            </a:r>
            <a:r>
              <a:rPr lang="en-US" b="1" dirty="0"/>
              <a:t>initial viral clearance</a:t>
            </a:r>
          </a:p>
        </p:txBody>
      </p:sp>
    </p:spTree>
    <p:extLst>
      <p:ext uri="{BB962C8B-B14F-4D97-AF65-F5344CB8AC3E}">
        <p14:creationId xmlns:p14="http://schemas.microsoft.com/office/powerpoint/2010/main" xmlns="" val="2284706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of transmission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9672" y="2132856"/>
            <a:ext cx="590465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+mj-lt"/>
                <a:cs typeface="Arial" panose="020B0604020202020204" pitchFamily="34" charset="0"/>
              </a:rPr>
              <a:t>  type of exposure</a:t>
            </a:r>
          </a:p>
          <a:p>
            <a:pPr algn="ctr"/>
            <a:r>
              <a:rPr lang="en-US" sz="2400" dirty="0">
                <a:latin typeface="+mj-lt"/>
                <a:cs typeface="Arial" panose="020B0604020202020204" pitchFamily="34" charset="0"/>
              </a:rPr>
              <a:t> duration of exposure</a:t>
            </a:r>
          </a:p>
          <a:p>
            <a:pPr algn="ctr"/>
            <a:r>
              <a:rPr lang="en-US" sz="2400" dirty="0">
                <a:latin typeface="+mj-lt"/>
                <a:cs typeface="Arial" panose="020B0604020202020204" pitchFamily="34" charset="0"/>
              </a:rPr>
              <a:t>use of preventive measures</a:t>
            </a:r>
          </a:p>
          <a:p>
            <a:pPr algn="ctr"/>
            <a:r>
              <a:rPr lang="en-US" sz="2400" dirty="0">
                <a:latin typeface="+mj-lt"/>
                <a:cs typeface="Arial" panose="020B0604020202020204" pitchFamily="34" charset="0"/>
              </a:rPr>
              <a:t> the amount of virus in respiratory secretions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6246101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Uncertain risk of animal 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 </a:t>
            </a:r>
            <a:r>
              <a:rPr lang="en-US" u="sng" dirty="0">
                <a:hlinkClick r:id="rId2"/>
              </a:rPr>
              <a:t>CDC</a:t>
            </a:r>
            <a:r>
              <a:rPr lang="en-US" dirty="0"/>
              <a:t> recommends that pets be kept away from other animals or people outside of the household and that people with confirmed or suspected COVID-19 try to avoid close contact with household pets, as they should with human household members, for the duration of their self-isolation period</a:t>
            </a:r>
          </a:p>
          <a:p>
            <a:r>
              <a:rPr lang="en-US" dirty="0"/>
              <a:t>here have been no reports of domesticated animals transmitting SARS-CoV-2 infection to humans.</a:t>
            </a:r>
          </a:p>
        </p:txBody>
      </p:sp>
    </p:spTree>
    <p:extLst>
      <p:ext uri="{BB962C8B-B14F-4D97-AF65-F5344CB8AC3E}">
        <p14:creationId xmlns:p14="http://schemas.microsoft.com/office/powerpoint/2010/main" xmlns="" val="15085822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373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Humoral immunity </a:t>
            </a:r>
            <a:endParaRPr lang="en-US" dirty="0"/>
          </a:p>
        </p:txBody>
      </p:sp>
      <p:pic>
        <p:nvPicPr>
          <p:cNvPr id="4098" name="Picture 2" descr="C:\Users\Ali\Desktop\Antibody-cinetiqu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09"/>
          <a:stretch/>
        </p:blipFill>
        <p:spPr bwMode="auto">
          <a:xfrm>
            <a:off x="2123728" y="908720"/>
            <a:ext cx="4680520" cy="431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59632" y="5445224"/>
            <a:ext cx="698477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The duration of neutralizing activity following infection is also uncertain</a:t>
            </a:r>
          </a:p>
        </p:txBody>
      </p:sp>
      <p:sp>
        <p:nvSpPr>
          <p:cNvPr id="6" name="Rectangle 5"/>
          <p:cNvSpPr/>
          <p:nvPr/>
        </p:nvSpPr>
        <p:spPr>
          <a:xfrm>
            <a:off x="539552" y="5949280"/>
            <a:ext cx="8136904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In a study , by </a:t>
            </a:r>
            <a:r>
              <a:rPr lang="en-US" sz="2400" b="1" dirty="0"/>
              <a:t>8 </a:t>
            </a:r>
            <a:r>
              <a:rPr lang="en-US" dirty="0"/>
              <a:t> weeks following hospital discharge, neutralizing activity decreased by a median of 12 percent in 62 percent </a:t>
            </a:r>
          </a:p>
        </p:txBody>
      </p:sp>
    </p:spTree>
    <p:extLst>
      <p:ext uri="{BB962C8B-B14F-4D97-AF65-F5344CB8AC3E}">
        <p14:creationId xmlns:p14="http://schemas.microsoft.com/office/powerpoint/2010/main" xmlns="" val="588810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Cell-mediated immunity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Studies have also identified SARS-CoV-2-specific </a:t>
            </a:r>
            <a:r>
              <a:rPr lang="en-US" b="1" dirty="0">
                <a:solidFill>
                  <a:srgbClr val="FF0000"/>
                </a:solidFill>
              </a:rPr>
              <a:t>CD4</a:t>
            </a:r>
            <a:r>
              <a:rPr lang="en-US" dirty="0"/>
              <a:t> and </a:t>
            </a:r>
            <a:r>
              <a:rPr lang="en-US" b="1" dirty="0">
                <a:solidFill>
                  <a:srgbClr val="FF0000"/>
                </a:solidFill>
              </a:rPr>
              <a:t>CD8 T cell </a:t>
            </a:r>
            <a:r>
              <a:rPr lang="en-US" dirty="0"/>
              <a:t>responses in patients who had recovered from COVID-19 and in individuals who had received an investigational SARS-CoV-2 vaccine, which suggest the potential for a durable T cell immune response</a:t>
            </a:r>
          </a:p>
        </p:txBody>
      </p:sp>
    </p:spTree>
    <p:extLst>
      <p:ext uri="{BB962C8B-B14F-4D97-AF65-F5344CB8AC3E}">
        <p14:creationId xmlns:p14="http://schemas.microsoft.com/office/powerpoint/2010/main" xmlns="" val="20139450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PREVENTION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57" t="23500" r="15191" b="21305"/>
          <a:stretch/>
        </p:blipFill>
        <p:spPr bwMode="auto">
          <a:xfrm>
            <a:off x="89619" y="1772816"/>
            <a:ext cx="8946878" cy="393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25597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4" descr="j04244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520280" cy="342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 descr="C:\Users\Ali\Desktop\indext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9" y="634136"/>
            <a:ext cx="5789816" cy="441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11760" y="5445224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b="1" dirty="0">
                <a:solidFill>
                  <a:srgbClr val="FF0000"/>
                </a:solidFill>
                <a:latin typeface="Webdings" pitchFamily="18" charset="2"/>
              </a:rPr>
              <a:t>دکتر علیرضا سلیمانی    -    متخصص بیماریهای عفونی</a:t>
            </a:r>
            <a:endParaRPr lang="en-US" sz="2400" b="1" dirty="0">
              <a:latin typeface="Webdings" pitchFamily="18" charset="2"/>
            </a:endParaRPr>
          </a:p>
          <a:p>
            <a:pPr algn="ctr"/>
            <a:r>
              <a:rPr lang="fa-IR" sz="2400" b="1" dirty="0">
                <a:solidFill>
                  <a:srgbClr val="FF0000"/>
                </a:solidFill>
                <a:latin typeface="Webdings" pitchFamily="18" charset="2"/>
              </a:rPr>
              <a:t>استادیار علوم پزشکی البرز </a:t>
            </a:r>
            <a:endParaRPr lang="en-US" sz="2400" b="1" dirty="0">
              <a:solidFill>
                <a:srgbClr val="FF0000"/>
              </a:solidFill>
              <a:latin typeface="Webdings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3653"/>
      </p:ext>
    </p:extLst>
  </p:cSld>
  <p:clrMapOvr>
    <a:masterClrMapping/>
  </p:clrMapOvr>
  <p:transition spd="slow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Coronavirus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b="1" dirty="0"/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Common cold</a:t>
            </a:r>
          </a:p>
          <a:p>
            <a:pPr marL="0" indent="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15% - self limited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Severe acute respiratory syndrome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SARS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November 2002 and July 2003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8,273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cases and 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775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deaths (9.6% fatality rate )</a:t>
            </a:r>
          </a:p>
          <a:p>
            <a:pPr marL="0" indent="0"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Middle East respiratory syndrome  (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MERS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 June 2012 -2015</a:t>
            </a:r>
          </a:p>
          <a:p>
            <a:pPr marL="0" indent="0">
              <a:buNone/>
            </a:pP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1569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documented cases  with 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554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deaths (30 – 40% )</a:t>
            </a:r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Curved Right Arrow 3"/>
          <p:cNvSpPr/>
          <p:nvPr/>
        </p:nvSpPr>
        <p:spPr>
          <a:xfrm>
            <a:off x="288032" y="2420888"/>
            <a:ext cx="432048" cy="1474068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Curved Right Arrow 4"/>
          <p:cNvSpPr/>
          <p:nvPr/>
        </p:nvSpPr>
        <p:spPr>
          <a:xfrm>
            <a:off x="0" y="2209056"/>
            <a:ext cx="576064" cy="2948136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550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41" y="404664"/>
            <a:ext cx="8229600" cy="1143000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Terminology</a:t>
            </a:r>
            <a:br>
              <a:rPr lang="en-US" sz="5400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</a:br>
            <a:endParaRPr lang="en-US" sz="5400" dirty="0">
              <a:solidFill>
                <a:srgbClr val="FF0000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6752" y="1960987"/>
            <a:ext cx="889248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/>
              <a:t>At first ………"</a:t>
            </a:r>
            <a:r>
              <a:rPr lang="en-US" sz="2400" b="1" dirty="0"/>
              <a:t>coronavirus</a:t>
            </a:r>
            <a:r>
              <a:rPr lang="en-US" sz="2400" dirty="0"/>
              <a:t>" or "</a:t>
            </a:r>
            <a:r>
              <a:rPr lang="en-US" sz="2400" b="1" dirty="0"/>
              <a:t>Wuhan coronavirus</a:t>
            </a:r>
            <a:r>
              <a:rPr lang="en-US" sz="2400" dirty="0"/>
              <a:t>",</a:t>
            </a:r>
            <a:r>
              <a:rPr lang="en-US" sz="2400" baseline="30000" dirty="0"/>
              <a:t> </a:t>
            </a:r>
            <a:r>
              <a:rPr lang="en-US" sz="2400" dirty="0"/>
              <a:t>or "</a:t>
            </a:r>
            <a:r>
              <a:rPr lang="en-US" sz="2400" b="1" dirty="0"/>
              <a:t>Wuhan virus</a:t>
            </a:r>
            <a:r>
              <a:rPr lang="en-US" sz="2400" dirty="0"/>
              <a:t>"</a:t>
            </a:r>
            <a:endParaRPr lang="en-US" sz="2400" baseline="30000" dirty="0"/>
          </a:p>
        </p:txBody>
      </p:sp>
      <p:sp>
        <p:nvSpPr>
          <p:cNvPr id="5" name="Rectangle 4"/>
          <p:cNvSpPr/>
          <p:nvPr/>
        </p:nvSpPr>
        <p:spPr>
          <a:xfrm>
            <a:off x="267962" y="2648379"/>
            <a:ext cx="639226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/>
              <a:t>In Jan 2020……………the </a:t>
            </a:r>
            <a:r>
              <a:rPr lang="en-US" sz="2400" dirty="0">
                <a:hlinkClick r:id="rId2" tooltip="World Health Organization"/>
              </a:rPr>
              <a:t>WHO</a:t>
            </a:r>
            <a:r>
              <a:rPr lang="en-US" sz="2400" dirty="0"/>
              <a:t> ………</a:t>
            </a:r>
            <a:r>
              <a:rPr lang="en-US" sz="2400" b="1" dirty="0"/>
              <a:t>2019-nCov</a:t>
            </a:r>
            <a:endParaRPr lang="en-US" sz="2400" b="1" baseline="30000" dirty="0"/>
          </a:p>
        </p:txBody>
      </p:sp>
      <p:sp>
        <p:nvSpPr>
          <p:cNvPr id="6" name="Rectangle 5"/>
          <p:cNvSpPr/>
          <p:nvPr/>
        </p:nvSpPr>
        <p:spPr>
          <a:xfrm>
            <a:off x="236772" y="3284984"/>
            <a:ext cx="890722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/>
              <a:t>In Feb 2020………….. the </a:t>
            </a:r>
            <a:r>
              <a:rPr lang="en-US" sz="2400" dirty="0">
                <a:hlinkClick r:id="rId3" tooltip="International Committee on Taxonomy of Viruses"/>
              </a:rPr>
              <a:t>ICTV</a:t>
            </a:r>
            <a:r>
              <a:rPr lang="en-US" sz="2400" dirty="0"/>
              <a:t> ………</a:t>
            </a:r>
            <a:r>
              <a:rPr lang="en-US" sz="2400" b="1" dirty="0"/>
              <a:t>SARS-CoV-2</a:t>
            </a:r>
            <a:r>
              <a:rPr lang="en-US" sz="2400" dirty="0"/>
              <a:t>  or </a:t>
            </a:r>
            <a:r>
              <a:rPr lang="en-US" sz="2400" b="1" dirty="0"/>
              <a:t>the COVID-19 virus</a:t>
            </a:r>
            <a:r>
              <a:rPr lang="en-US" sz="2400" dirty="0"/>
              <a:t>"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1560" y="5477663"/>
            <a:ext cx="756084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/>
              <a:t>Donald Trump</a:t>
            </a:r>
            <a:r>
              <a:rPr lang="en-US" sz="2000" dirty="0"/>
              <a:t> referred to the virus as the "</a:t>
            </a:r>
            <a:r>
              <a:rPr lang="en-US" sz="2000" b="1" dirty="0"/>
              <a:t>Chinese virus</a:t>
            </a:r>
            <a:r>
              <a:rPr lang="en-US" sz="2000" dirty="0"/>
              <a:t>" in tweets</a:t>
            </a:r>
          </a:p>
        </p:txBody>
      </p:sp>
    </p:spTree>
    <p:extLst>
      <p:ext uri="{BB962C8B-B14F-4D97-AF65-F5344CB8AC3E}">
        <p14:creationId xmlns:p14="http://schemas.microsoft.com/office/powerpoint/2010/main" xmlns="" val="412185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C:\Users\Ali\Desktop\924391-Figure1.web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28065" cy="638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1390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VIROLOGY</a:t>
            </a:r>
            <a:endParaRPr lang="en-US" dirty="0">
              <a:solidFill>
                <a:srgbClr val="FF0000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+</a:t>
            </a:r>
            <a:r>
              <a:rPr lang="en-US" dirty="0" err="1"/>
              <a:t>ssRNA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Betacoronavirus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50–200 </a:t>
            </a:r>
            <a:r>
              <a:rPr lang="en-US" dirty="0" err="1"/>
              <a:t>nanometres</a:t>
            </a:r>
            <a:r>
              <a:rPr lang="en-US" dirty="0"/>
              <a:t> in diameter</a:t>
            </a:r>
          </a:p>
          <a:p>
            <a:endParaRPr lang="en-US" dirty="0"/>
          </a:p>
          <a:p>
            <a:r>
              <a:rPr lang="en-US" dirty="0"/>
              <a:t>4 structural proteins, known as the 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dirty="0"/>
              <a:t>pike </a:t>
            </a:r>
            <a:r>
              <a:rPr lang="en-US" b="1" dirty="0"/>
              <a:t>, </a:t>
            </a:r>
            <a:r>
              <a:rPr lang="en-US" b="1" dirty="0">
                <a:solidFill>
                  <a:srgbClr val="FF0000"/>
                </a:solidFill>
              </a:rPr>
              <a:t>E</a:t>
            </a:r>
            <a:r>
              <a:rPr lang="en-US" dirty="0"/>
              <a:t>nvelope , </a:t>
            </a:r>
            <a:r>
              <a:rPr lang="en-US" b="1" dirty="0">
                <a:solidFill>
                  <a:srgbClr val="FF0000"/>
                </a:solidFill>
              </a:rPr>
              <a:t>M</a:t>
            </a:r>
            <a:r>
              <a:rPr lang="en-US" dirty="0"/>
              <a:t>embrane,  </a:t>
            </a:r>
            <a:r>
              <a:rPr lang="en-US" b="1" dirty="0" err="1">
                <a:solidFill>
                  <a:srgbClr val="FF0000"/>
                </a:solidFill>
              </a:rPr>
              <a:t>N</a:t>
            </a:r>
            <a:r>
              <a:rPr lang="en-US" dirty="0" err="1"/>
              <a:t>ucleocapsid</a:t>
            </a:r>
            <a:r>
              <a:rPr lang="en-US" dirty="0"/>
              <a:t>  proteins</a:t>
            </a:r>
          </a:p>
          <a:p>
            <a:endParaRPr lang="en-US" dirty="0"/>
          </a:p>
          <a:p>
            <a:r>
              <a:rPr lang="en-US" dirty="0"/>
              <a:t>The N  holds the </a:t>
            </a:r>
            <a:r>
              <a:rPr lang="en-US" dirty="0">
                <a:solidFill>
                  <a:srgbClr val="FF0000"/>
                </a:solidFill>
              </a:rPr>
              <a:t>RNA genome</a:t>
            </a:r>
            <a:r>
              <a:rPr lang="en-US" dirty="0"/>
              <a:t>, and the S, E,  M proteins together create the </a:t>
            </a:r>
            <a:r>
              <a:rPr lang="en-US" dirty="0">
                <a:solidFill>
                  <a:srgbClr val="FF0000"/>
                </a:solidFill>
              </a:rPr>
              <a:t>viral envelope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angiotensin-converting enzyme 2 (ACE2), for cell entry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Ethanol</a:t>
            </a:r>
            <a:r>
              <a:rPr lang="en-US" dirty="0"/>
              <a:t> at concentrations between 62 and 71% inactivated  within </a:t>
            </a:r>
            <a:r>
              <a:rPr lang="en-US" dirty="0">
                <a:solidFill>
                  <a:srgbClr val="FF0000"/>
                </a:solidFill>
              </a:rPr>
              <a:t>one minute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71" t="10182" r="17547" b="5798"/>
          <a:stretch/>
        </p:blipFill>
        <p:spPr bwMode="auto">
          <a:xfrm>
            <a:off x="5724128" y="692696"/>
            <a:ext cx="3240360" cy="245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7342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C:\Users\Ali\Desktop\200409PIAaer_z02.5e8cf8accf3ed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236"/>
            <a:ext cx="7244718" cy="660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0084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 descr="C:\Users\Ali\Desktop\US-COVID-19-News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0163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3568" y="541489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Sunlight ………………….. inactivate SARS-CoV-2 over the course of </a:t>
            </a:r>
            <a:r>
              <a:rPr lang="en-US" b="1" dirty="0"/>
              <a:t>15 to 20 minutes </a:t>
            </a:r>
          </a:p>
        </p:txBody>
      </p:sp>
    </p:spTree>
    <p:extLst>
      <p:ext uri="{BB962C8B-B14F-4D97-AF65-F5344CB8AC3E}">
        <p14:creationId xmlns:p14="http://schemas.microsoft.com/office/powerpoint/2010/main" xmlns="" val="3401607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181</TotalTime>
  <Words>555</Words>
  <Application>Microsoft Office PowerPoint</Application>
  <PresentationFormat>On-screen Show (4:3)</PresentationFormat>
  <Paragraphs>104</Paragraphs>
  <Slides>39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Slide 2</vt:lpstr>
      <vt:lpstr>Slide 3</vt:lpstr>
      <vt:lpstr>Coronavirus</vt:lpstr>
      <vt:lpstr>Terminology </vt:lpstr>
      <vt:lpstr>Slide 6</vt:lpstr>
      <vt:lpstr>VIROLOGY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Transmission person to person</vt:lpstr>
      <vt:lpstr>Slide 24</vt:lpstr>
      <vt:lpstr>Slide 25</vt:lpstr>
      <vt:lpstr>Transmission</vt:lpstr>
      <vt:lpstr>Slide 27</vt:lpstr>
      <vt:lpstr>Slide 28</vt:lpstr>
      <vt:lpstr>Slide 29</vt:lpstr>
      <vt:lpstr>Slide 30</vt:lpstr>
      <vt:lpstr>Viral RNA shedding</vt:lpstr>
      <vt:lpstr>Duration of infectiousness </vt:lpstr>
      <vt:lpstr>Duration of infectiousness </vt:lpstr>
      <vt:lpstr>Risk of transmission</vt:lpstr>
      <vt:lpstr>Uncertain risk of animal contact</vt:lpstr>
      <vt:lpstr>Humoral immunity </vt:lpstr>
      <vt:lpstr>Cell-mediated immunity</vt:lpstr>
      <vt:lpstr>PREVENTION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Armin</cp:lastModifiedBy>
  <cp:revision>16</cp:revision>
  <dcterms:created xsi:type="dcterms:W3CDTF">2020-07-10T16:27:22Z</dcterms:created>
  <dcterms:modified xsi:type="dcterms:W3CDTF">2020-07-13T03:52:34Z</dcterms:modified>
</cp:coreProperties>
</file>